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Raleway"/>
      <p:regular r:id="rId43"/>
      <p:bold r:id="rId44"/>
      <p:italic r:id="rId45"/>
      <p:boldItalic r:id="rId46"/>
    </p:embeddedFont>
    <p:embeddedFont>
      <p:font typeface="Lato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aleway-bold.fntdata"/><Relationship Id="rId43" Type="http://schemas.openxmlformats.org/officeDocument/2006/relationships/font" Target="fonts/Raleway-regular.fntdata"/><Relationship Id="rId46" Type="http://schemas.openxmlformats.org/officeDocument/2006/relationships/font" Target="fonts/Raleway-boldItalic.fntdata"/><Relationship Id="rId45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-bold.fntdata"/><Relationship Id="rId47" Type="http://schemas.openxmlformats.org/officeDocument/2006/relationships/font" Target="fonts/Lato-regular.fntdata"/><Relationship Id="rId49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a672e4657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0a672e4657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a672e4657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0a672e4657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a672e4657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0a672e4657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a672e4657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0a672e4657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0a672e4657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0a672e4657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a672e4657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0a672e4657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0a672e4657_1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0a672e4657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0a672e4657_1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0a672e4657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0a672e4657_1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0a672e4657_1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0a672e4657_1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0a672e4657_1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b5bd70d9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b5bd70d9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0a672e4657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0a672e4657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0a672e4657_1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0a672e4657_1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a672e4657_1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0a672e4657_1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672e4657_1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0a672e4657_1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a672e4657_1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a672e4657_1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a672e4657_1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0a672e4657_1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a672e4657_1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0a672e4657_1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0a672e4657_1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0a672e4657_1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0a672e4657_1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0a672e4657_1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a672e4657_1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0a672e4657_1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a672e4657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a672e4657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0a672e4657_1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0a672e4657_1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0a672e4657_1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0a672e4657_1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0a672e4657_1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0a672e4657_1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a672e4657_1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0a672e4657_1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0a672e4657_1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0a672e4657_1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0a672e4657_1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0a672e4657_1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0a672e4657_1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0a672e4657_1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0a672e4657_1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0a672e4657_1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a672e4657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0a672e4657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a672e4657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a672e4657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a672e4657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a672e4657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a672e4657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0a672e4657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a672e4657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a672e4657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0a672e4657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0a672e4657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youtube.com/watch?v=1_ly9dZnmWc&amp;t=21s" TargetMode="External"/><Relationship Id="rId4" Type="http://schemas.openxmlformats.org/officeDocument/2006/relationships/hyperlink" Target="https://hadoop.apache.org/docs/r1.2.1/hdfs_design.html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hortonworks.com/blog/philosophy-behind-yarn-resource-management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youtube.com/watch?v=ht3dNvdNDzI" TargetMode="External"/><Relationship Id="rId4" Type="http://schemas.openxmlformats.org/officeDocument/2006/relationships/hyperlink" Target="http://www.mmds.org" TargetMode="External"/><Relationship Id="rId5" Type="http://schemas.openxmlformats.org/officeDocument/2006/relationships/hyperlink" Target="http://infolab.stanford.edu/~ullman/mmds/book0n.pdf" TargetMode="External"/><Relationship Id="rId6" Type="http://schemas.openxmlformats.org/officeDocument/2006/relationships/hyperlink" Target="https://hadoop.apache.org/docs/stable/hadoop-mapreduce-client/hadoop-mapreduce-client-core/MapReduceTutorial.html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youtube.com/watch?v=wlouNFscZS0&amp;t=147s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hortonworks.com/blog/5-ways-make-hive-queries-run-faster/" TargetMode="External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www.youtube.com/watch?v=ht3dNvdNDzI" TargetMode="External"/><Relationship Id="rId4" Type="http://schemas.openxmlformats.org/officeDocument/2006/relationships/hyperlink" Target="http://www.mmds.org" TargetMode="External"/><Relationship Id="rId10" Type="http://schemas.openxmlformats.org/officeDocument/2006/relationships/hyperlink" Target="https://en.wikipedia.org/wiki/Kubernetes" TargetMode="External"/><Relationship Id="rId9" Type="http://schemas.openxmlformats.org/officeDocument/2006/relationships/hyperlink" Target="https://hadoop.apache.org/docs/r1.2.1/hdfs_design.html" TargetMode="External"/><Relationship Id="rId5" Type="http://schemas.openxmlformats.org/officeDocument/2006/relationships/hyperlink" Target="http://infolab.stanford.edu/~ullman/mmds/book0n.pdf" TargetMode="External"/><Relationship Id="rId6" Type="http://schemas.openxmlformats.org/officeDocument/2006/relationships/hyperlink" Target="https://hadoop.apache.org/docs/stable/hadoop-mapreduce-client/hadoop-mapreduce-client-core/MapReduceTutorial.html" TargetMode="External"/><Relationship Id="rId7" Type="http://schemas.openxmlformats.org/officeDocument/2006/relationships/hyperlink" Target="https://www.youtube.com/watch?v=wlouNFscZS0&amp;t=147s" TargetMode="External"/><Relationship Id="rId8" Type="http://schemas.openxmlformats.org/officeDocument/2006/relationships/hyperlink" Target="https://www.youtube.com/watch?v=1_ly9dZnmWc&amp;t=21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469500" y="106377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Apache Hadoop </a:t>
            </a:r>
            <a:endParaRPr/>
          </a:p>
        </p:txBody>
      </p:sp>
      <p:sp>
        <p:nvSpPr>
          <p:cNvPr id="73" name="Google Shape;73;p13"/>
          <p:cNvSpPr txBox="1"/>
          <p:nvPr/>
        </p:nvSpPr>
        <p:spPr>
          <a:xfrm>
            <a:off x="2390267" y="3238450"/>
            <a:ext cx="63315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Big Data Analytics with Python, AIMS-Rwanda 2022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Dunstan Matekenya, PhD</a:t>
            </a:r>
            <a:endParaRPr sz="18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type="title"/>
          </p:nvPr>
        </p:nvSpPr>
        <p:spPr>
          <a:xfrm>
            <a:off x="623400" y="3243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r>
              <a:rPr lang="en"/>
              <a:t> of Hadoop </a:t>
            </a:r>
            <a:r>
              <a:rPr lang="en"/>
              <a:t>Ecosystem</a:t>
            </a:r>
            <a:endParaRPr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8325" y="1128650"/>
            <a:ext cx="4510539" cy="378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311700" y="1420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Hadoop Ecosystem</a:t>
            </a:r>
            <a:endParaRPr/>
          </a:p>
        </p:txBody>
      </p:sp>
      <p:sp>
        <p:nvSpPr>
          <p:cNvPr id="162" name="Google Shape;162;p23"/>
          <p:cNvSpPr txBox="1"/>
          <p:nvPr/>
        </p:nvSpPr>
        <p:spPr>
          <a:xfrm>
            <a:off x="77000" y="981775"/>
            <a:ext cx="896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different components/open source projects that work together to make Hadoop work.  These components can be grouped into 5 pillars.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77000" y="1797475"/>
            <a:ext cx="1507500" cy="55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Storage and Management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23"/>
          <p:cNvSpPr txBox="1"/>
          <p:nvPr/>
        </p:nvSpPr>
        <p:spPr>
          <a:xfrm>
            <a:off x="77000" y="2351575"/>
            <a:ext cx="1507500" cy="1662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200"/>
              <a:buFont typeface="Lato"/>
              <a:buChar char="●"/>
            </a:pPr>
            <a:r>
              <a:rPr lang="en" sz="1200">
                <a:solidFill>
                  <a:srgbClr val="4D4D4D"/>
                </a:solidFill>
              </a:rPr>
              <a:t>Store and process vast quantities of data in a storage layer that scales linearly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23"/>
          <p:cNvSpPr txBox="1"/>
          <p:nvPr/>
        </p:nvSpPr>
        <p:spPr>
          <a:xfrm>
            <a:off x="154000" y="4158125"/>
            <a:ext cx="124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HDFS, YARN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23"/>
          <p:cNvSpPr txBox="1"/>
          <p:nvPr/>
        </p:nvSpPr>
        <p:spPr>
          <a:xfrm>
            <a:off x="1904200" y="1797475"/>
            <a:ext cx="1507500" cy="36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Access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23"/>
          <p:cNvSpPr txBox="1"/>
          <p:nvPr/>
        </p:nvSpPr>
        <p:spPr>
          <a:xfrm>
            <a:off x="1904200" y="2166775"/>
            <a:ext cx="1507500" cy="147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200"/>
              <a:buFont typeface="Lato"/>
              <a:buChar char="●"/>
            </a:pPr>
            <a:r>
              <a:rPr lang="en" sz="1200">
                <a:solidFill>
                  <a:srgbClr val="4D4D4D"/>
                </a:solidFill>
              </a:rPr>
              <a:t>Interact with your data in a wide variety of ways – from batch to real-time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23"/>
          <p:cNvSpPr txBox="1"/>
          <p:nvPr/>
        </p:nvSpPr>
        <p:spPr>
          <a:xfrm>
            <a:off x="1945188" y="3834875"/>
            <a:ext cx="1241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Hive, Pig, MapReduce, Spark, HBase, Kafka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23"/>
          <p:cNvSpPr txBox="1"/>
          <p:nvPr/>
        </p:nvSpPr>
        <p:spPr>
          <a:xfrm>
            <a:off x="3615925" y="1836025"/>
            <a:ext cx="1842600" cy="55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Governance and Integration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23"/>
          <p:cNvSpPr txBox="1"/>
          <p:nvPr/>
        </p:nvSpPr>
        <p:spPr>
          <a:xfrm>
            <a:off x="3615925" y="2390125"/>
            <a:ext cx="1842600" cy="1108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200"/>
              <a:buFont typeface="Lato"/>
              <a:buChar char="●"/>
            </a:pPr>
            <a:r>
              <a:rPr lang="en" sz="1200">
                <a:solidFill>
                  <a:srgbClr val="4D4D4D"/>
                </a:solidFill>
              </a:rPr>
              <a:t>Quickly and easily load data, and manage according to policy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23"/>
          <p:cNvSpPr txBox="1"/>
          <p:nvPr/>
        </p:nvSpPr>
        <p:spPr>
          <a:xfrm>
            <a:off x="3736375" y="3644275"/>
            <a:ext cx="1507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Sqoop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Flume, Workflow management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23"/>
          <p:cNvSpPr txBox="1"/>
          <p:nvPr/>
        </p:nvSpPr>
        <p:spPr>
          <a:xfrm>
            <a:off x="5668825" y="1813675"/>
            <a:ext cx="1568100" cy="36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Security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23"/>
          <p:cNvSpPr txBox="1"/>
          <p:nvPr/>
        </p:nvSpPr>
        <p:spPr>
          <a:xfrm>
            <a:off x="5668825" y="2182975"/>
            <a:ext cx="1568100" cy="1847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200"/>
              <a:buFont typeface="Lato"/>
              <a:buChar char="●"/>
            </a:pPr>
            <a:r>
              <a:rPr lang="en" sz="1200">
                <a:solidFill>
                  <a:srgbClr val="4D4D4D"/>
                </a:solidFill>
              </a:rPr>
              <a:t>Address requirements of Authentication, Authorization, Accounting and Data Protection.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23"/>
          <p:cNvSpPr txBox="1"/>
          <p:nvPr/>
        </p:nvSpPr>
        <p:spPr>
          <a:xfrm>
            <a:off x="5653225" y="4081925"/>
            <a:ext cx="150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Knox, Ranger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23"/>
          <p:cNvSpPr txBox="1"/>
          <p:nvPr/>
        </p:nvSpPr>
        <p:spPr>
          <a:xfrm>
            <a:off x="7396350" y="1797475"/>
            <a:ext cx="1641600" cy="36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Operations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23"/>
          <p:cNvSpPr txBox="1"/>
          <p:nvPr/>
        </p:nvSpPr>
        <p:spPr>
          <a:xfrm>
            <a:off x="7395750" y="2106775"/>
            <a:ext cx="1641600" cy="1662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200"/>
              <a:buFont typeface="Lato"/>
              <a:buChar char="●"/>
            </a:pPr>
            <a:r>
              <a:rPr lang="en" sz="1200">
                <a:solidFill>
                  <a:srgbClr val="4D4D4D"/>
                </a:solidFill>
              </a:rPr>
              <a:t>Provision, manage, monitor and operate Hadoop clusters at scale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D4D4D"/>
                </a:solidFill>
              </a:rPr>
              <a:t>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" name="Google Shape;177;p23"/>
          <p:cNvSpPr txBox="1"/>
          <p:nvPr/>
        </p:nvSpPr>
        <p:spPr>
          <a:xfrm>
            <a:off x="7395750" y="3907025"/>
            <a:ext cx="150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Ambari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Oozie and Zookeeper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Another Way to Look at the Ecosystem</a:t>
            </a:r>
            <a:endParaRPr/>
          </a:p>
        </p:txBody>
      </p:sp>
      <p:sp>
        <p:nvSpPr>
          <p:cNvPr id="183" name="Google Shape;183;p24"/>
          <p:cNvSpPr/>
          <p:nvPr/>
        </p:nvSpPr>
        <p:spPr>
          <a:xfrm>
            <a:off x="242175" y="1844250"/>
            <a:ext cx="1792200" cy="1455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INGEST DATA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Examples: Flume and Sqoop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4" name="Google Shape;184;p24"/>
          <p:cNvSpPr/>
          <p:nvPr/>
        </p:nvSpPr>
        <p:spPr>
          <a:xfrm>
            <a:off x="2006600" y="2472450"/>
            <a:ext cx="445500" cy="19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4"/>
          <p:cNvSpPr/>
          <p:nvPr/>
        </p:nvSpPr>
        <p:spPr>
          <a:xfrm>
            <a:off x="2452100" y="1844250"/>
            <a:ext cx="1792200" cy="1455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STORE</a:t>
            </a:r>
            <a:r>
              <a:rPr b="1" lang="en">
                <a:solidFill>
                  <a:schemeClr val="lt1"/>
                </a:solidFill>
              </a:rPr>
              <a:t> DATA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Examples: HDFS and HBase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6" name="Google Shape;186;p24"/>
          <p:cNvSpPr/>
          <p:nvPr/>
        </p:nvSpPr>
        <p:spPr>
          <a:xfrm>
            <a:off x="4706475" y="1890100"/>
            <a:ext cx="1792200" cy="1455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PROCESS AND ANALYZE</a:t>
            </a:r>
            <a:r>
              <a:rPr b="1" lang="en">
                <a:solidFill>
                  <a:schemeClr val="lt1"/>
                </a:solidFill>
              </a:rPr>
              <a:t> DATA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Examples: Hive, Pig and Spark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7" name="Google Shape;187;p24"/>
          <p:cNvSpPr/>
          <p:nvPr/>
        </p:nvSpPr>
        <p:spPr>
          <a:xfrm>
            <a:off x="4244300" y="2472450"/>
            <a:ext cx="445500" cy="19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4"/>
          <p:cNvSpPr/>
          <p:nvPr/>
        </p:nvSpPr>
        <p:spPr>
          <a:xfrm>
            <a:off x="6977525" y="1844250"/>
            <a:ext cx="1792200" cy="1455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ACCESS</a:t>
            </a:r>
            <a:r>
              <a:rPr b="1" lang="en">
                <a:solidFill>
                  <a:schemeClr val="lt1"/>
                </a:solidFill>
              </a:rPr>
              <a:t> DATA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Examples: Impala and Hue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9" name="Google Shape;189;p24"/>
          <p:cNvSpPr/>
          <p:nvPr/>
        </p:nvSpPr>
        <p:spPr>
          <a:xfrm>
            <a:off x="6515350" y="2472450"/>
            <a:ext cx="445500" cy="19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</a:t>
            </a:r>
            <a:r>
              <a:rPr lang="en">
                <a:solidFill>
                  <a:schemeClr val="dk1"/>
                </a:solidFill>
              </a:rPr>
              <a:t>[10 min]</a:t>
            </a:r>
            <a:r>
              <a:rPr lang="en"/>
              <a:t>: Study Hadoop Components</a:t>
            </a:r>
            <a:endParaRPr/>
          </a:p>
        </p:txBody>
      </p:sp>
      <p:sp>
        <p:nvSpPr>
          <p:cNvPr id="195" name="Google Shape;195;p2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from one of the following Hadoop Components (e.g., Ambari, Hive, Pig, HBase, Flume, Zeppelin). Please answer the following question: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functionality does the component provide?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does it fit into the Hadoop ecosystem/what purpose does it serve?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Any other information about the component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HDFS</a:t>
            </a:r>
            <a:endParaRPr/>
          </a:p>
        </p:txBody>
      </p:sp>
      <p:sp>
        <p:nvSpPr>
          <p:cNvPr id="201" name="Google Shape;201;p26"/>
          <p:cNvSpPr txBox="1"/>
          <p:nvPr>
            <p:ph idx="1" type="body"/>
          </p:nvPr>
        </p:nvSpPr>
        <p:spPr>
          <a:xfrm>
            <a:off x="4718355" y="1406550"/>
            <a:ext cx="40035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4D4D4D"/>
                </a:solidFill>
                <a:highlight>
                  <a:srgbClr val="FFFFFF"/>
                </a:highlight>
              </a:rPr>
              <a:t>A core component of Hadoop</a:t>
            </a:r>
            <a:endParaRPr sz="1400">
              <a:solidFill>
                <a:srgbClr val="4D4D4D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4D4D4D"/>
                </a:solidFill>
                <a:highlight>
                  <a:srgbClr val="FFFFFF"/>
                </a:highlight>
              </a:rPr>
              <a:t>HDFS is a distributed file system that is designed for storing large data files</a:t>
            </a:r>
            <a:endParaRPr sz="1400">
              <a:solidFill>
                <a:srgbClr val="4D4D4D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4D4D4D"/>
                </a:solidFill>
                <a:highlight>
                  <a:srgbClr val="FFFFFF"/>
                </a:highlight>
              </a:rPr>
              <a:t>HDFS is a Java-based file system that provides scalable and reliable data storage, and it was designed to span large clusters of commodity servers</a:t>
            </a:r>
            <a:endParaRPr sz="1400">
              <a:solidFill>
                <a:srgbClr val="4D4D4D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4D4D4D"/>
                </a:solidFill>
                <a:highlight>
                  <a:srgbClr val="FFFFFF"/>
                </a:highlight>
              </a:rPr>
              <a:t>This type of File system that manages storage of data across a network of machines is called a Distributed File System</a:t>
            </a:r>
            <a:endParaRPr sz="1400">
              <a:solidFill>
                <a:srgbClr val="4D4D4D"/>
              </a:solidFill>
              <a:highlight>
                <a:srgbClr val="FFFFFF"/>
              </a:highlight>
            </a:endParaRPr>
          </a:p>
        </p:txBody>
      </p:sp>
      <p:pic>
        <p:nvPicPr>
          <p:cNvPr id="202" name="Google Shape;20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66" y="1595775"/>
            <a:ext cx="4343401" cy="2623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HDFS work?</a:t>
            </a:r>
            <a:endParaRPr/>
          </a:p>
        </p:txBody>
      </p:sp>
      <p:sp>
        <p:nvSpPr>
          <p:cNvPr id="208" name="Google Shape;208;p2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4D4D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An HDFS cluster is comprised of a NameNode, which manages the cluster metadata, and DataNodes that store the data</a:t>
            </a:r>
            <a:endParaRPr sz="1600">
              <a:solidFill>
                <a:srgbClr val="4D4D4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4D4D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file content is split into large blocks (typically 128 megabytes), and each block of the file is independently replicated at multiple DataNodes. </a:t>
            </a:r>
            <a:endParaRPr sz="1600">
              <a:solidFill>
                <a:srgbClr val="4D4D4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4D4D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blocks are stored on the local file system on the DataNodes.</a:t>
            </a:r>
            <a:endParaRPr sz="1600">
              <a:solidFill>
                <a:srgbClr val="4D4D4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idx="4294967295" type="title"/>
          </p:nvPr>
        </p:nvSpPr>
        <p:spPr>
          <a:xfrm>
            <a:off x="1666075" y="120675"/>
            <a:ext cx="69804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of HDFS-Namenodes</a:t>
            </a:r>
            <a:endParaRPr/>
          </a:p>
        </p:txBody>
      </p:sp>
      <p:pic>
        <p:nvPicPr>
          <p:cNvPr id="214" name="Google Shape;2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8175" y="840675"/>
            <a:ext cx="6017942" cy="408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/>
          <p:nvPr>
            <p:ph idx="4294967295" type="title"/>
          </p:nvPr>
        </p:nvSpPr>
        <p:spPr>
          <a:xfrm>
            <a:off x="1666075" y="120675"/>
            <a:ext cx="69804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of HDFS-Data Repication</a:t>
            </a:r>
            <a:endParaRPr/>
          </a:p>
        </p:txBody>
      </p:sp>
      <p:pic>
        <p:nvPicPr>
          <p:cNvPr id="220" name="Google Shape;22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075" y="756075"/>
            <a:ext cx="6556040" cy="408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Resources on HDFS</a:t>
            </a:r>
            <a:endParaRPr/>
          </a:p>
        </p:txBody>
      </p:sp>
      <p:sp>
        <p:nvSpPr>
          <p:cNvPr id="226" name="Google Shape;226;p3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Watch </a:t>
            </a:r>
            <a:r>
              <a:rPr lang="en" u="sng">
                <a:solidFill>
                  <a:schemeClr val="hlink"/>
                </a:solidFill>
                <a:hlinkClick r:id="rId3"/>
              </a:rPr>
              <a:t>this short Youtube Video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Look at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documentation for HDFS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/>
          <p:nvPr>
            <p:ph type="title"/>
          </p:nvPr>
        </p:nvSpPr>
        <p:spPr>
          <a:xfrm>
            <a:off x="311700" y="217850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MapReduce and YARN</a:t>
            </a:r>
            <a:endParaRPr/>
          </a:p>
        </p:txBody>
      </p:sp>
      <p:sp>
        <p:nvSpPr>
          <p:cNvPr id="232" name="Google Shape;232;p31"/>
          <p:cNvSpPr txBox="1"/>
          <p:nvPr/>
        </p:nvSpPr>
        <p:spPr>
          <a:xfrm>
            <a:off x="251850" y="1530425"/>
            <a:ext cx="31482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4D4D4D"/>
              </a:buClr>
              <a:buSzPts val="1500"/>
              <a:buFont typeface="Lato"/>
              <a:buChar char="●"/>
            </a:pPr>
            <a:r>
              <a:rPr lang="en" sz="1500">
                <a:solidFill>
                  <a:srgbClr val="4D4D4D"/>
                </a:solidFill>
                <a:latin typeface="Lato"/>
                <a:ea typeface="Lato"/>
                <a:cs typeface="Lato"/>
                <a:sym typeface="Lato"/>
              </a:rPr>
              <a:t>H</a:t>
            </a:r>
            <a:r>
              <a:rPr lang="en" sz="1500">
                <a:solidFill>
                  <a:srgbClr val="4D4D4D"/>
                </a:solidFill>
                <a:latin typeface="Lato"/>
                <a:ea typeface="Lato"/>
                <a:cs typeface="Lato"/>
                <a:sym typeface="Lato"/>
              </a:rPr>
              <a:t>ow to store data persistently and keep it available if nodes fail</a:t>
            </a:r>
            <a:endParaRPr sz="1500">
              <a:solidFill>
                <a:srgbClr val="4D4D4D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500"/>
              <a:buFont typeface="Lato"/>
              <a:buChar char="●"/>
            </a:pPr>
            <a:r>
              <a:rPr lang="en" sz="1500">
                <a:solidFill>
                  <a:srgbClr val="4D4D4D"/>
                </a:solidFill>
                <a:latin typeface="Lato"/>
                <a:ea typeface="Lato"/>
                <a:cs typeface="Lato"/>
                <a:sym typeface="Lato"/>
              </a:rPr>
              <a:t>How to deal with node failures during a long running computation. </a:t>
            </a:r>
            <a:endParaRPr sz="1500">
              <a:solidFill>
                <a:srgbClr val="4D4D4D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500"/>
              <a:buFont typeface="Lato"/>
              <a:buChar char="●"/>
            </a:pPr>
            <a:r>
              <a:rPr lang="en" sz="1500">
                <a:solidFill>
                  <a:srgbClr val="4D4D4D"/>
                </a:solidFill>
                <a:latin typeface="Lato"/>
                <a:ea typeface="Lato"/>
                <a:cs typeface="Lato"/>
                <a:sym typeface="Lato"/>
              </a:rPr>
              <a:t>Network bottleneck which delays the time of processing data. </a:t>
            </a:r>
            <a:endParaRPr sz="1500">
              <a:solidFill>
                <a:srgbClr val="4D4D4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p31"/>
          <p:cNvSpPr txBox="1"/>
          <p:nvPr/>
        </p:nvSpPr>
        <p:spPr>
          <a:xfrm>
            <a:off x="251850" y="929900"/>
            <a:ext cx="27414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Challenges in cluster computing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4" name="Google Shape;234;p31"/>
          <p:cNvSpPr txBox="1"/>
          <p:nvPr/>
        </p:nvSpPr>
        <p:spPr>
          <a:xfrm>
            <a:off x="4356300" y="1491675"/>
            <a:ext cx="3780300" cy="20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4D4D4D"/>
              </a:buClr>
              <a:buSzPts val="1500"/>
              <a:buFont typeface="Lato"/>
              <a:buChar char="●"/>
            </a:pPr>
            <a:r>
              <a:rPr lang="en" sz="1500">
                <a:solidFill>
                  <a:srgbClr val="4D4D4D"/>
                </a:solidFill>
                <a:latin typeface="Lato"/>
                <a:ea typeface="Lato"/>
                <a:cs typeface="Lato"/>
                <a:sym typeface="Lato"/>
              </a:rPr>
              <a:t>MapReduce offers a solution by bring computation close to data thereby minimizing data movement. </a:t>
            </a:r>
            <a:endParaRPr sz="1500">
              <a:solidFill>
                <a:srgbClr val="4D4D4D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500"/>
              <a:buFont typeface="Lato"/>
              <a:buChar char="●"/>
            </a:pPr>
            <a:r>
              <a:rPr lang="en" sz="1500">
                <a:solidFill>
                  <a:srgbClr val="4D4D4D"/>
                </a:solidFill>
                <a:latin typeface="Lato"/>
                <a:ea typeface="Lato"/>
                <a:cs typeface="Lato"/>
                <a:sym typeface="Lato"/>
              </a:rPr>
              <a:t>It is a simple programming model designed to process large volumes of data in parallel by dividing the job into a set of independent tasks.</a:t>
            </a:r>
            <a:endParaRPr sz="1500">
              <a:solidFill>
                <a:srgbClr val="4D4D4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31"/>
          <p:cNvSpPr txBox="1"/>
          <p:nvPr/>
        </p:nvSpPr>
        <p:spPr>
          <a:xfrm>
            <a:off x="4356300" y="929900"/>
            <a:ext cx="27414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MapReduce Solution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Google Shape;236;p31"/>
          <p:cNvSpPr txBox="1"/>
          <p:nvPr/>
        </p:nvSpPr>
        <p:spPr>
          <a:xfrm>
            <a:off x="4513875" y="3729275"/>
            <a:ext cx="4029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D4D4D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In order to achieve maximum parallelism, </a:t>
            </a:r>
            <a:r>
              <a:rPr lang="en" sz="1600">
                <a:solidFill>
                  <a:srgbClr val="00A3AF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YARN</a:t>
            </a:r>
            <a:r>
              <a:rPr lang="en" sz="1600">
                <a:solidFill>
                  <a:srgbClr val="4D4D4D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was born as a generic resource management and distributed application framework.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79" name="Google Shape;79;p1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is Hadoop?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Hadoop Ecosystem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HDFS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Mapreduce and YARN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Hive and Pig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How to get Hadoop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Hadoop Sandbox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Further readings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MapReduce</a:t>
            </a:r>
            <a:endParaRPr/>
          </a:p>
        </p:txBody>
      </p:sp>
      <p:sp>
        <p:nvSpPr>
          <p:cNvPr id="242" name="Google Shape;242;p3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Programming model </a:t>
            </a:r>
            <a:r>
              <a:rPr lang="en" sz="1400">
                <a:solidFill>
                  <a:srgbClr val="4D4D4D"/>
                </a:solidFill>
                <a:highlight>
                  <a:srgbClr val="FFFFFF"/>
                </a:highlight>
              </a:rPr>
              <a:t>that the Hadoop data processing engine uses to distribute work around a cluster</a:t>
            </a:r>
            <a:endParaRPr sz="1400">
              <a:solidFill>
                <a:srgbClr val="4D4D4D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Char char="●"/>
            </a:pPr>
            <a:r>
              <a:rPr lang="en" sz="1400">
                <a:solidFill>
                  <a:srgbClr val="4D4D4D"/>
                </a:solidFill>
                <a:highlight>
                  <a:srgbClr val="FFFFFF"/>
                </a:highlight>
              </a:rPr>
              <a:t>Its a processing technique for distributed computing</a:t>
            </a:r>
            <a:endParaRPr sz="1400">
              <a:solidFill>
                <a:srgbClr val="4D4D4D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Char char="●"/>
            </a:pPr>
            <a:r>
              <a:rPr lang="en" sz="1400">
                <a:solidFill>
                  <a:srgbClr val="4D4D4D"/>
                </a:solidFill>
                <a:highlight>
                  <a:srgbClr val="FFFFFF"/>
                </a:highlight>
              </a:rPr>
              <a:t>A MapReduce job splits a large data set into independent chunks and organizes them into key, value pairs for parallel processing</a:t>
            </a:r>
            <a:endParaRPr sz="1400">
              <a:solidFill>
                <a:srgbClr val="4D4D4D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Char char="●"/>
            </a:pPr>
            <a:r>
              <a:rPr lang="en" sz="1400">
                <a:solidFill>
                  <a:srgbClr val="4D4D4D"/>
                </a:solidFill>
                <a:highlight>
                  <a:srgbClr val="FFFFFF"/>
                </a:highlight>
              </a:rPr>
              <a:t>Consists of a map task and a reduce task</a:t>
            </a:r>
            <a:endParaRPr sz="1400">
              <a:solidFill>
                <a:srgbClr val="4D4D4D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Char char="●"/>
            </a:pPr>
            <a:r>
              <a:rPr lang="en" sz="1400">
                <a:solidFill>
                  <a:srgbClr val="4D4D4D"/>
                </a:solidFill>
                <a:highlight>
                  <a:srgbClr val="FFFFFF"/>
                </a:highlight>
              </a:rPr>
              <a:t>This model can be coded in many programming languages: Java, Python, R</a:t>
            </a:r>
            <a:endParaRPr sz="1400">
              <a:solidFill>
                <a:srgbClr val="4D4D4D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and Reduce</a:t>
            </a:r>
            <a:endParaRPr/>
          </a:p>
        </p:txBody>
      </p:sp>
      <p:sp>
        <p:nvSpPr>
          <p:cNvPr id="248" name="Google Shape;248;p33"/>
          <p:cNvSpPr txBox="1"/>
          <p:nvPr>
            <p:ph idx="1" type="body"/>
          </p:nvPr>
        </p:nvSpPr>
        <p:spPr>
          <a:xfrm>
            <a:off x="2034175" y="1372975"/>
            <a:ext cx="68967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Given input file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Map</a:t>
            </a: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 task create key, value pairs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Raleway"/>
              <a:buChar char="●"/>
            </a:pPr>
            <a:r>
              <a:rPr lang="en" sz="1400">
                <a:solidFill>
                  <a:srgbClr val="4D4D4D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The output of each map task is partitioned into a group of key-value pairs for each reduce.</a:t>
            </a:r>
            <a:endParaRPr sz="1400">
              <a:solidFill>
                <a:srgbClr val="4D4D4D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 sz="1400">
                <a:solidFill>
                  <a:srgbClr val="4D4D4D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The </a:t>
            </a: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Reduce</a:t>
            </a:r>
            <a:r>
              <a:rPr lang="en" sz="1400">
                <a:solidFill>
                  <a:srgbClr val="4D4D4D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function then collects the various results and combines them to answer the larger problem that the master node needs to solve</a:t>
            </a:r>
            <a:endParaRPr sz="1400">
              <a:solidFill>
                <a:srgbClr val="4D4D4D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Raleway"/>
              <a:buChar char="●"/>
            </a:pPr>
            <a:r>
              <a:rPr lang="en" sz="1400">
                <a:solidFill>
                  <a:srgbClr val="4D4D4D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The current Apache Hadoop MapReduce System is composed of the JobTracker, which is the master, and the per-node slaves called TaskTrackers. The JobTracker is responsible for </a:t>
            </a:r>
            <a:r>
              <a:rPr i="1" lang="en" sz="1400">
                <a:solidFill>
                  <a:srgbClr val="4D4D4D"/>
                </a:solidFill>
                <a:latin typeface="Raleway"/>
                <a:ea typeface="Raleway"/>
                <a:cs typeface="Raleway"/>
                <a:sym typeface="Raleway"/>
              </a:rPr>
              <a:t>resource management</a:t>
            </a:r>
            <a:r>
              <a:rPr lang="en" sz="1400">
                <a:solidFill>
                  <a:srgbClr val="4D4D4D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(managing the worker nodes i.e. TaskTrackers), </a:t>
            </a:r>
            <a:r>
              <a:rPr i="1" lang="en" sz="1400">
                <a:solidFill>
                  <a:srgbClr val="4D4D4D"/>
                </a:solidFill>
                <a:latin typeface="Raleway"/>
                <a:ea typeface="Raleway"/>
                <a:cs typeface="Raleway"/>
                <a:sym typeface="Raleway"/>
              </a:rPr>
              <a:t>tracking resource consumption/availability</a:t>
            </a:r>
            <a:r>
              <a:rPr lang="en" sz="1400">
                <a:solidFill>
                  <a:srgbClr val="4D4D4D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and also </a:t>
            </a:r>
            <a:r>
              <a:rPr i="1" lang="en" sz="1400">
                <a:solidFill>
                  <a:srgbClr val="4D4D4D"/>
                </a:solidFill>
                <a:latin typeface="Raleway"/>
                <a:ea typeface="Raleway"/>
                <a:cs typeface="Raleway"/>
                <a:sym typeface="Raleway"/>
              </a:rPr>
              <a:t>job life-cycle management</a:t>
            </a:r>
            <a:r>
              <a:rPr lang="en" sz="1400">
                <a:solidFill>
                  <a:srgbClr val="4D4D4D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(scheduling individual tasks of the job, tracking progress, providing fault-tolerance for tasks etc).</a:t>
            </a:r>
            <a:endParaRPr sz="1400">
              <a:solidFill>
                <a:srgbClr val="4D4D4D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"/>
          <p:cNvSpPr txBox="1"/>
          <p:nvPr>
            <p:ph type="title"/>
          </p:nvPr>
        </p:nvSpPr>
        <p:spPr>
          <a:xfrm>
            <a:off x="182700" y="101625"/>
            <a:ext cx="8778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MapReduce Works-The Word Counting Example</a:t>
            </a:r>
            <a:endParaRPr/>
          </a:p>
        </p:txBody>
      </p:sp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850" y="1126075"/>
            <a:ext cx="8296443" cy="396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History and Challenges of MapReduce</a:t>
            </a:r>
            <a:endParaRPr/>
          </a:p>
        </p:txBody>
      </p:sp>
      <p:sp>
        <p:nvSpPr>
          <p:cNvPr id="260" name="Google Shape;260;p3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early days, the only way to interact with data in HDFS was through MapReduce programs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MapReduce programs aren’t that easy to </a:t>
            </a:r>
            <a:r>
              <a:rPr lang="en"/>
              <a:t>write-you always need a mapper and reducer component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They needed to be written in Java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Next, Hive came along and made things easier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Fast forward to now, with Spark, you don’t need to explicitly write map and reduce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/>
          <p:nvPr/>
        </p:nvSpPr>
        <p:spPr>
          <a:xfrm>
            <a:off x="2886538" y="96850"/>
            <a:ext cx="3109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Lato"/>
                <a:ea typeface="Lato"/>
                <a:cs typeface="Lato"/>
                <a:sym typeface="Lato"/>
              </a:rPr>
              <a:t>A Mapper Function in Java</a:t>
            </a:r>
            <a:endParaRPr b="1" sz="19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6" name="Google Shape;2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13" y="677800"/>
            <a:ext cx="6605733" cy="421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 txBox="1"/>
          <p:nvPr/>
        </p:nvSpPr>
        <p:spPr>
          <a:xfrm>
            <a:off x="2886525" y="145275"/>
            <a:ext cx="3109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Lato"/>
                <a:ea typeface="Lato"/>
                <a:cs typeface="Lato"/>
                <a:sym typeface="Lato"/>
              </a:rPr>
              <a:t>A Reducer Function in Java</a:t>
            </a:r>
            <a:endParaRPr b="1" sz="19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2" name="Google Shape;27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3950" y="716075"/>
            <a:ext cx="5678424" cy="4219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Resources on MapReduce</a:t>
            </a:r>
            <a:endParaRPr/>
          </a:p>
        </p:txBody>
      </p:sp>
      <p:sp>
        <p:nvSpPr>
          <p:cNvPr id="278" name="Google Shape;278;p3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Watch </a:t>
            </a:r>
            <a:r>
              <a:rPr lang="en" u="sng">
                <a:solidFill>
                  <a:schemeClr val="hlink"/>
                </a:solidFill>
                <a:hlinkClick r:id="rId3"/>
              </a:rPr>
              <a:t>this short Youtube Video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For more detailed treatment of MapReduce, check this open source book: </a:t>
            </a:r>
            <a:r>
              <a:rPr lang="en" u="sng">
                <a:solidFill>
                  <a:schemeClr val="hlink"/>
                </a:solidFill>
                <a:hlinkClick r:id="rId4"/>
              </a:rPr>
              <a:t>Mining Massive Datasets</a:t>
            </a:r>
            <a:r>
              <a:rPr lang="en"/>
              <a:t>. Look at the Mapreduce section.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5"/>
              </a:rPr>
              <a:t>Full Mining Massive Datasets Book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6"/>
              </a:rPr>
              <a:t>This walkthrough tutorial</a:t>
            </a:r>
            <a:r>
              <a:rPr lang="en"/>
              <a:t> on the MapReduce documentation page provides a good overview of how map and reduce functions work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YARN</a:t>
            </a:r>
            <a:endParaRPr/>
          </a:p>
        </p:txBody>
      </p:sp>
      <p:sp>
        <p:nvSpPr>
          <p:cNvPr id="284" name="Google Shape;284;p3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Yet Another Resource Negotiator (YARN)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core component of Hadoop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resource manager and job scheduler for applications running on Hadoop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Enables orchestration for different programming models other than Hadoop (e.g., Spark)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Watch </a:t>
            </a:r>
            <a:r>
              <a:rPr lang="en" u="sng">
                <a:solidFill>
                  <a:schemeClr val="hlink"/>
                </a:solidFill>
                <a:hlinkClick r:id="rId3"/>
              </a:rPr>
              <a:t>this 30 minute video</a:t>
            </a:r>
            <a:r>
              <a:rPr lang="en"/>
              <a:t> to understand in-depth about YARN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/>
          <p:nvPr>
            <p:ph type="title"/>
          </p:nvPr>
        </p:nvSpPr>
        <p:spPr>
          <a:xfrm>
            <a:off x="311700" y="169400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of YARN</a:t>
            </a:r>
            <a:endParaRPr/>
          </a:p>
        </p:txBody>
      </p:sp>
      <p:pic>
        <p:nvPicPr>
          <p:cNvPr id="290" name="Google Shape;29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975" y="1000150"/>
            <a:ext cx="4659932" cy="378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/>
          <p:nvPr>
            <p:ph type="title"/>
          </p:nvPr>
        </p:nvSpPr>
        <p:spPr>
          <a:xfrm>
            <a:off x="2400250" y="498475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Hive and Pig</a:t>
            </a:r>
            <a:endParaRPr/>
          </a:p>
        </p:txBody>
      </p:sp>
      <p:sp>
        <p:nvSpPr>
          <p:cNvPr id="296" name="Google Shape;296;p41"/>
          <p:cNvSpPr txBox="1"/>
          <p:nvPr>
            <p:ph idx="1" type="body"/>
          </p:nvPr>
        </p:nvSpPr>
        <p:spPr>
          <a:xfrm>
            <a:off x="2400250" y="1184250"/>
            <a:ext cx="6598500" cy="13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Char char="●"/>
            </a:pPr>
            <a:r>
              <a:rPr lang="en" sz="1400">
                <a:solidFill>
                  <a:srgbClr val="4D4D4D"/>
                </a:solidFill>
                <a:highlight>
                  <a:srgbClr val="FFFFFF"/>
                </a:highlight>
              </a:rPr>
              <a:t>Hive is an SQL like query language that enables those analysts familiar with SQL to run queries on large volumes of data</a:t>
            </a:r>
            <a:endParaRPr sz="1400">
              <a:solidFill>
                <a:srgbClr val="4D4D4D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4D4D4D"/>
                </a:solidFill>
                <a:highlight>
                  <a:srgbClr val="FFFFFF"/>
                </a:highlight>
              </a:rPr>
              <a:t>Hive users have a choice of 3 runtimes when </a:t>
            </a:r>
            <a:r>
              <a:rPr lang="en" sz="1400">
                <a:solidFill>
                  <a:srgbClr val="00A3AF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executing SQL queries</a:t>
            </a:r>
            <a:r>
              <a:rPr lang="en" sz="1400">
                <a:solidFill>
                  <a:srgbClr val="4D4D4D"/>
                </a:solidFill>
                <a:highlight>
                  <a:srgbClr val="FFFFFF"/>
                </a:highlight>
              </a:rPr>
              <a:t>. </a:t>
            </a:r>
            <a:endParaRPr sz="1400">
              <a:solidFill>
                <a:srgbClr val="4D4D4D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Char char="●"/>
            </a:pPr>
            <a:r>
              <a:rPr lang="en" sz="1400">
                <a:solidFill>
                  <a:srgbClr val="4D4D4D"/>
                </a:solidFill>
                <a:highlight>
                  <a:srgbClr val="FFFFFF"/>
                </a:highlight>
              </a:rPr>
              <a:t>Users can choose between Apache Hadoop MapReduce, Apache Tez or Apache Spark frameworks as their execution backend.</a:t>
            </a:r>
            <a:endParaRPr sz="1400">
              <a:solidFill>
                <a:srgbClr val="4D4D4D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Char char="●"/>
            </a:pPr>
            <a:r>
              <a:rPr lang="en" sz="1400">
                <a:solidFill>
                  <a:srgbClr val="4D4D4D"/>
                </a:solidFill>
                <a:highlight>
                  <a:srgbClr val="FFFFFF"/>
                </a:highlight>
              </a:rPr>
              <a:t>Pig consists of a high-level language (Pig Latin) for expressing data analysis programs paired with the MapReduce framework for processing these programs.</a:t>
            </a:r>
            <a:endParaRPr sz="1400">
              <a:solidFill>
                <a:srgbClr val="4D4D4D"/>
              </a:solidFill>
              <a:highlight>
                <a:srgbClr val="FFFFFF"/>
              </a:highlight>
            </a:endParaRPr>
          </a:p>
        </p:txBody>
      </p:sp>
      <p:pic>
        <p:nvPicPr>
          <p:cNvPr id="297" name="Google Shape;29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500" y="3084038"/>
            <a:ext cx="5314950" cy="15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idx="4294967295" type="title"/>
          </p:nvPr>
        </p:nvSpPr>
        <p:spPr>
          <a:xfrm>
            <a:off x="2121100" y="-29650"/>
            <a:ext cx="43857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is Apache Hadoop?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231000" y="577675"/>
            <a:ext cx="86820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Apache Hadoop is an open source framework for distributed storage and processing of large sets of data on </a:t>
            </a:r>
            <a:r>
              <a:rPr lang="en" sz="1600">
                <a:solidFill>
                  <a:schemeClr val="dk1"/>
                </a:solidFill>
              </a:rPr>
              <a:t>commodity hardware</a:t>
            </a:r>
            <a:r>
              <a:rPr lang="en" sz="1600">
                <a:solidFill>
                  <a:schemeClr val="lt1"/>
                </a:solidFill>
              </a:rPr>
              <a:t>. Numerous Apache Software Foundation projects make up the services required by an enterprise to deploy, integrate and work with Hadoop. </a:t>
            </a:r>
            <a:endParaRPr sz="2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8050" y="1668075"/>
            <a:ext cx="4771269" cy="31013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213800" y="4769400"/>
            <a:ext cx="36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Overview of Hadoop Components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[5-10 min]: Hive vs. Pig</a:t>
            </a:r>
            <a:endParaRPr/>
          </a:p>
        </p:txBody>
      </p:sp>
      <p:sp>
        <p:nvSpPr>
          <p:cNvPr id="303" name="Google Shape;303;p4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Find documentation on Hive and Pig and explain the key differences between the two?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When would you use Hive instead of Pig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Ambari</a:t>
            </a:r>
            <a:endParaRPr/>
          </a:p>
        </p:txBody>
      </p:sp>
      <p:sp>
        <p:nvSpPr>
          <p:cNvPr id="309" name="Google Shape;309;p4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700"/>
              <a:buChar char="●"/>
            </a:pPr>
            <a:r>
              <a:rPr lang="en" sz="1550">
                <a:solidFill>
                  <a:srgbClr val="333333"/>
                </a:solidFill>
                <a:highlight>
                  <a:srgbClr val="FFFFFF"/>
                </a:highlight>
              </a:rPr>
              <a:t>The Apache Ambari project is aimed at making Hadoop management simpler by developing software for provisioning, managing, and monitoring Apache Hadoop clusters. Ambari provides an intuitive, easy-to-use Hadoop management web UI backed by its RESTful APIs.</a:t>
            </a:r>
            <a:endParaRPr sz="15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50"/>
              <a:buChar char="●"/>
            </a:pPr>
            <a:r>
              <a:rPr lang="en" sz="1550">
                <a:solidFill>
                  <a:srgbClr val="333333"/>
                </a:solidFill>
                <a:highlight>
                  <a:srgbClr val="FFFFFF"/>
                </a:highlight>
              </a:rPr>
              <a:t>Ambari enables system admin to do the following:</a:t>
            </a:r>
            <a:endParaRPr sz="15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50"/>
              <a:buChar char="○"/>
            </a:pPr>
            <a:r>
              <a:rPr lang="en" sz="1550">
                <a:solidFill>
                  <a:srgbClr val="404040"/>
                </a:solidFill>
                <a:highlight>
                  <a:srgbClr val="FFFFFF"/>
                </a:highlight>
              </a:rPr>
              <a:t>Provision a Hadoop Cluster</a:t>
            </a:r>
            <a:endParaRPr sz="155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50"/>
              <a:buChar char="○"/>
            </a:pPr>
            <a:r>
              <a:rPr lang="en" sz="1550">
                <a:solidFill>
                  <a:srgbClr val="404040"/>
                </a:solidFill>
                <a:highlight>
                  <a:srgbClr val="FFFFFF"/>
                </a:highlight>
              </a:rPr>
              <a:t>Manage cluster</a:t>
            </a:r>
            <a:endParaRPr sz="155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50"/>
              <a:buChar char="○"/>
            </a:pPr>
            <a:r>
              <a:rPr lang="en" sz="1550">
                <a:solidFill>
                  <a:srgbClr val="404040"/>
                </a:solidFill>
                <a:highlight>
                  <a:srgbClr val="FFFFFF"/>
                </a:highlight>
              </a:rPr>
              <a:t>Monitor cluster Health</a:t>
            </a:r>
            <a:endParaRPr sz="1550">
              <a:solidFill>
                <a:srgbClr val="40404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4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you Get Hadoop?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get Hadoop?</a:t>
            </a:r>
            <a:endParaRPr/>
          </a:p>
        </p:txBody>
      </p:sp>
      <p:sp>
        <p:nvSpPr>
          <p:cNvPr id="320" name="Google Shape;320;p4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Answer several questions first: do you want it on-premise or on the cloud? Do you want to use it on a single computer (single node) or you would like to create cluster?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Hadoop is open source, so you can build Hadoop cluster on your own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 above option is difficult, often easier to use distributors and vendors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Hadoop Commercial Vendors</a:t>
            </a:r>
            <a:endParaRPr/>
          </a:p>
        </p:txBody>
      </p:sp>
      <p:sp>
        <p:nvSpPr>
          <p:cNvPr id="326" name="Google Shape;326;p46"/>
          <p:cNvSpPr txBox="1"/>
          <p:nvPr>
            <p:ph idx="1" type="body"/>
          </p:nvPr>
        </p:nvSpPr>
        <p:spPr>
          <a:xfrm>
            <a:off x="2410100" y="1595775"/>
            <a:ext cx="6321600" cy="24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Amazon Elastic Mapreduce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Cloudera CDH Hadoop Distribution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Hortonworks Data Platform(HDP)  (since then deprecated)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MapR Hadoop distribution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Databricks (built on top Apache Spark)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>
                <a:highlight>
                  <a:srgbClr val="FFFFFF"/>
                </a:highlight>
              </a:rPr>
              <a:t>Microsoft Azure's HDInsight -Cloud based Hadoop Distrbution</a:t>
            </a:r>
            <a:endParaRPr sz="1400"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>
                <a:highlight>
                  <a:srgbClr val="FFFFFF"/>
                </a:highlight>
              </a:rPr>
              <a:t>Most Cloud providers have some form of hadoop based or other distributed data processing frameworks</a:t>
            </a:r>
            <a:endParaRPr sz="14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Hortonworks Sandbox</a:t>
            </a:r>
            <a:endParaRPr/>
          </a:p>
        </p:txBody>
      </p:sp>
      <p:sp>
        <p:nvSpPr>
          <p:cNvPr id="332" name="Google Shape;332;p4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easiest way to explore Hadoop and all its components is through installing a Hortonworks HDP (a distribution of Hadoop)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have installed this Sandbox on the Lab desktop computers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will explore some </a:t>
            </a:r>
            <a:r>
              <a:rPr lang="en"/>
              <a:t>components</a:t>
            </a:r>
            <a:r>
              <a:rPr lang="en"/>
              <a:t> of Hadoop on this single node cluster through some tutorials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338" name="Google Shape;338;p48"/>
          <p:cNvSpPr txBox="1"/>
          <p:nvPr>
            <p:ph idx="1" type="body"/>
          </p:nvPr>
        </p:nvSpPr>
        <p:spPr>
          <a:xfrm>
            <a:off x="1956549" y="1460175"/>
            <a:ext cx="67653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Char char="●"/>
            </a:pPr>
            <a:r>
              <a:rPr lang="en" sz="1400">
                <a:solidFill>
                  <a:srgbClr val="4D4D4D"/>
                </a:solidFill>
                <a:highlight>
                  <a:srgbClr val="FFFFFF"/>
                </a:highlight>
              </a:rPr>
              <a:t>The Apache Hadoop projects provide a series of tools designed to solve big data problems. </a:t>
            </a:r>
            <a:endParaRPr sz="1400">
              <a:solidFill>
                <a:srgbClr val="4D4D4D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Char char="●"/>
            </a:pPr>
            <a:r>
              <a:rPr lang="en" sz="1400">
                <a:solidFill>
                  <a:srgbClr val="4D4D4D"/>
                </a:solidFill>
                <a:highlight>
                  <a:srgbClr val="FFFFFF"/>
                </a:highlight>
              </a:rPr>
              <a:t>The Hadoop cluster implements a parallel computing cluster using inexpensive commodity hardware.</a:t>
            </a:r>
            <a:endParaRPr sz="1400">
              <a:solidFill>
                <a:srgbClr val="4D4D4D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Char char="●"/>
            </a:pPr>
            <a:r>
              <a:rPr lang="en" sz="1400">
                <a:solidFill>
                  <a:srgbClr val="4D4D4D"/>
                </a:solidFill>
                <a:highlight>
                  <a:srgbClr val="FFFFFF"/>
                </a:highlight>
              </a:rPr>
              <a:t>The cluster is partitioned across many servers to provide a near linear scalability. </a:t>
            </a:r>
            <a:endParaRPr sz="1400">
              <a:solidFill>
                <a:srgbClr val="4D4D4D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Char char="●"/>
            </a:pPr>
            <a:r>
              <a:rPr lang="en" sz="1400">
                <a:solidFill>
                  <a:srgbClr val="4D4D4D"/>
                </a:solidFill>
                <a:highlight>
                  <a:srgbClr val="FFFFFF"/>
                </a:highlight>
              </a:rPr>
              <a:t>The philosophy of the cluster design is to bring the computing to the data.</a:t>
            </a:r>
            <a:endParaRPr sz="1400">
              <a:solidFill>
                <a:srgbClr val="4D4D4D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Char char="●"/>
            </a:pPr>
            <a:r>
              <a:rPr lang="en" sz="1400">
                <a:solidFill>
                  <a:srgbClr val="4D4D4D"/>
                </a:solidFill>
                <a:highlight>
                  <a:srgbClr val="FFFFFF"/>
                </a:highlight>
              </a:rPr>
              <a:t>The Hadoop cluster design is resilient and fault tolerant</a:t>
            </a:r>
            <a:endParaRPr sz="1400">
              <a:solidFill>
                <a:srgbClr val="4D4D4D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Char char="●"/>
            </a:pPr>
            <a:r>
              <a:rPr lang="en" sz="1400">
                <a:solidFill>
                  <a:srgbClr val="4D4D4D"/>
                </a:solidFill>
                <a:highlight>
                  <a:srgbClr val="FFFFFF"/>
                </a:highlight>
              </a:rPr>
              <a:t>The core components of Hadoop are Hadoop commons, HDFS, YARN and MapReduce</a:t>
            </a:r>
            <a:endParaRPr sz="1400">
              <a:solidFill>
                <a:srgbClr val="4D4D4D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Char char="●"/>
            </a:pPr>
            <a:r>
              <a:rPr lang="en" sz="1400">
                <a:solidFill>
                  <a:srgbClr val="4D4D4D"/>
                </a:solidFill>
                <a:highlight>
                  <a:srgbClr val="FFFFFF"/>
                </a:highlight>
              </a:rPr>
              <a:t>The Hadoop ecosystem has several open source projects which work together to bring different functionality. For instance, Hive, Pig, Flume, Spark, Ambari</a:t>
            </a:r>
            <a:endParaRPr sz="1400">
              <a:solidFill>
                <a:srgbClr val="4D4D4D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Resources Summary</a:t>
            </a:r>
            <a:endParaRPr/>
          </a:p>
        </p:txBody>
      </p:sp>
      <p:sp>
        <p:nvSpPr>
          <p:cNvPr id="344" name="Google Shape;344;p49"/>
          <p:cNvSpPr txBox="1"/>
          <p:nvPr>
            <p:ph idx="1" type="body"/>
          </p:nvPr>
        </p:nvSpPr>
        <p:spPr>
          <a:xfrm>
            <a:off x="2400250" y="1411750"/>
            <a:ext cx="6321600" cy="25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Watch </a:t>
            </a:r>
            <a:r>
              <a:rPr lang="en" u="sng">
                <a:solidFill>
                  <a:schemeClr val="hlink"/>
                </a:solidFill>
                <a:hlinkClick r:id="rId3"/>
              </a:rPr>
              <a:t>this short Youtube Video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For more detailed treatment of MapReduce, check this open source book: </a:t>
            </a:r>
            <a:r>
              <a:rPr lang="en" u="sng">
                <a:solidFill>
                  <a:schemeClr val="hlink"/>
                </a:solidFill>
                <a:hlinkClick r:id="rId4"/>
              </a:rPr>
              <a:t>Mining Massive Datasets</a:t>
            </a:r>
            <a:r>
              <a:rPr lang="en"/>
              <a:t>. Look at the Mapreduce section.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u="sng">
                <a:solidFill>
                  <a:schemeClr val="hlink"/>
                </a:solidFill>
                <a:hlinkClick r:id="rId5"/>
              </a:rPr>
              <a:t>Full Mining Massive Datasets Book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u="sng">
                <a:solidFill>
                  <a:schemeClr val="hlink"/>
                </a:solidFill>
                <a:hlinkClick r:id="rId6"/>
              </a:rPr>
              <a:t>This walkthrough tutorial</a:t>
            </a:r>
            <a:r>
              <a:rPr lang="en"/>
              <a:t> on the MapReduce documentation page provides a good overview of how map and reduce functions work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Watch </a:t>
            </a:r>
            <a:r>
              <a:rPr lang="en" u="sng">
                <a:solidFill>
                  <a:schemeClr val="hlink"/>
                </a:solidFill>
                <a:hlinkClick r:id="rId7"/>
              </a:rPr>
              <a:t>this 30 minute video</a:t>
            </a:r>
            <a:r>
              <a:rPr lang="en"/>
              <a:t> to understand in-depth about YARN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Watch </a:t>
            </a:r>
            <a:r>
              <a:rPr lang="en" u="sng">
                <a:solidFill>
                  <a:schemeClr val="hlink"/>
                </a:solidFill>
                <a:hlinkClick r:id="rId8"/>
              </a:rPr>
              <a:t>this short Youtube Video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Look at the </a:t>
            </a:r>
            <a:r>
              <a:rPr lang="en" u="sng">
                <a:solidFill>
                  <a:schemeClr val="hlink"/>
                </a:solidFill>
                <a:hlinkClick r:id="rId9"/>
              </a:rPr>
              <a:t>documentation for HDFS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Learn about </a:t>
            </a:r>
            <a:r>
              <a:rPr lang="en" u="sng">
                <a:solidFill>
                  <a:schemeClr val="hlink"/>
                </a:solidFill>
                <a:hlinkClick r:id="rId10"/>
              </a:rPr>
              <a:t>Kubernetes</a:t>
            </a:r>
            <a:r>
              <a:rPr lang="en"/>
              <a:t>, its an essential technology in the Big Data space </a:t>
            </a:r>
            <a:endParaRPr/>
          </a:p>
        </p:txBody>
      </p:sp>
      <p:sp>
        <p:nvSpPr>
          <p:cNvPr id="345" name="Google Shape;345;p49"/>
          <p:cNvSpPr txBox="1"/>
          <p:nvPr/>
        </p:nvSpPr>
        <p:spPr>
          <a:xfrm>
            <a:off x="1001300" y="4048850"/>
            <a:ext cx="7309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Make Sure you watch the videos linked above!!!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Hadoop?</a:t>
            </a:r>
            <a:endParaRPr/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4273628" y="1461025"/>
            <a:ext cx="48141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 of open source programs and procedures used to process large </a:t>
            </a:r>
            <a:r>
              <a:rPr lang="en"/>
              <a:t>amounts</a:t>
            </a:r>
            <a:r>
              <a:rPr lang="en"/>
              <a:t> of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Servers run applications on a cluster of computers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Hadoop cluster handles parallel jobs or processes in fault tolerant fashion</a:t>
            </a:r>
            <a:endParaRPr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25" y="1793288"/>
            <a:ext cx="4219575" cy="113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/>
              <a:t>Cluster of Computers</a:t>
            </a:r>
            <a:endParaRPr/>
          </a:p>
        </p:txBody>
      </p:sp>
      <p:sp>
        <p:nvSpPr>
          <p:cNvPr id="100" name="Google Shape;100;p17"/>
          <p:cNvSpPr txBox="1"/>
          <p:nvPr>
            <p:ph idx="2" type="body"/>
          </p:nvPr>
        </p:nvSpPr>
        <p:spPr>
          <a:xfrm>
            <a:off x="5861397" y="151342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Hadoop was designed to run on a </a:t>
            </a:r>
            <a:r>
              <a:rPr lang="en" sz="1800" u="sng">
                <a:solidFill>
                  <a:schemeClr val="dk1"/>
                </a:solidFill>
              </a:rPr>
              <a:t>cluster </a:t>
            </a:r>
            <a:r>
              <a:rPr lang="en" sz="1800"/>
              <a:t>of networked computers such that the file system(HDFS) would look like a single unified system to the outside world. </a:t>
            </a:r>
            <a:endParaRPr sz="1800"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The computers in the cluster dont have to be high end expensive, they can be commodity computers</a:t>
            </a:r>
            <a:endParaRPr sz="1800"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A Hadoop cluster is a collection of computers working together in parallel to perform tasks 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2850" y="1513413"/>
            <a:ext cx="3733800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575" y="94650"/>
            <a:ext cx="611978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11700" y="130200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of Hadoop</a:t>
            </a:r>
            <a:endParaRPr/>
          </a:p>
        </p:txBody>
      </p:sp>
      <p:cxnSp>
        <p:nvCxnSpPr>
          <p:cNvPr id="112" name="Google Shape;112;p19"/>
          <p:cNvCxnSpPr/>
          <p:nvPr/>
        </p:nvCxnSpPr>
        <p:spPr>
          <a:xfrm>
            <a:off x="168800" y="3432525"/>
            <a:ext cx="8773200" cy="1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00" y="2448888"/>
            <a:ext cx="1536192" cy="61275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/>
        </p:nvSpPr>
        <p:spPr>
          <a:xfrm>
            <a:off x="168800" y="3523600"/>
            <a:ext cx="125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1999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1843500" y="1922875"/>
            <a:ext cx="1251900" cy="1046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Nutch web search engine created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2005625" y="3523600"/>
            <a:ext cx="72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2002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168800" y="1086000"/>
            <a:ext cx="1251900" cy="1046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Apache Software Foundation Established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8" name="Google Shape;118;p19"/>
          <p:cNvCxnSpPr/>
          <p:nvPr/>
        </p:nvCxnSpPr>
        <p:spPr>
          <a:xfrm>
            <a:off x="1742975" y="943275"/>
            <a:ext cx="28800" cy="2512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9" name="Google Shape;119;p19"/>
          <p:cNvCxnSpPr/>
          <p:nvPr/>
        </p:nvCxnSpPr>
        <p:spPr>
          <a:xfrm>
            <a:off x="3157700" y="933600"/>
            <a:ext cx="28800" cy="2512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20" name="Google Shape;120;p19"/>
          <p:cNvSpPr txBox="1"/>
          <p:nvPr/>
        </p:nvSpPr>
        <p:spPr>
          <a:xfrm>
            <a:off x="4822425" y="1881250"/>
            <a:ext cx="1251900" cy="14775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Nutch was divided into web crawler and distributed systems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3232550" y="3577350"/>
            <a:ext cx="111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2003-2004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3232550" y="1833000"/>
            <a:ext cx="1389300" cy="14775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Google publishes work on  Google File System(GFS) and Mapreduce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3" name="Google Shape;123;p19"/>
          <p:cNvCxnSpPr/>
          <p:nvPr/>
        </p:nvCxnSpPr>
        <p:spPr>
          <a:xfrm>
            <a:off x="4667900" y="933600"/>
            <a:ext cx="28800" cy="2512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24" name="Google Shape;124;p19"/>
          <p:cNvSpPr txBox="1"/>
          <p:nvPr/>
        </p:nvSpPr>
        <p:spPr>
          <a:xfrm>
            <a:off x="4889025" y="3529100"/>
            <a:ext cx="111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2006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5" name="Google Shape;125;p19"/>
          <p:cNvCxnSpPr/>
          <p:nvPr/>
        </p:nvCxnSpPr>
        <p:spPr>
          <a:xfrm>
            <a:off x="6178100" y="943275"/>
            <a:ext cx="28800" cy="2512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26" name="Google Shape;126;p19"/>
          <p:cNvSpPr txBox="1"/>
          <p:nvPr/>
        </p:nvSpPr>
        <p:spPr>
          <a:xfrm>
            <a:off x="6370500" y="1881250"/>
            <a:ext cx="973500" cy="14775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Yahoo released Hadoop asn open source project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6370500" y="3577350"/>
            <a:ext cx="111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2008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8" name="Google Shape;128;p19"/>
          <p:cNvCxnSpPr/>
          <p:nvPr/>
        </p:nvCxnSpPr>
        <p:spPr>
          <a:xfrm>
            <a:off x="7389275" y="943275"/>
            <a:ext cx="28800" cy="2512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29" name="Google Shape;129;p19"/>
          <p:cNvSpPr txBox="1"/>
          <p:nvPr/>
        </p:nvSpPr>
        <p:spPr>
          <a:xfrm>
            <a:off x="7640175" y="2969575"/>
            <a:ext cx="125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Hadoop 3.3.1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19"/>
          <p:cNvSpPr txBox="1"/>
          <p:nvPr/>
        </p:nvSpPr>
        <p:spPr>
          <a:xfrm>
            <a:off x="7706775" y="3577350"/>
            <a:ext cx="111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Present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5 Core Modules of Hadoop</a:t>
            </a:r>
            <a:endParaRPr/>
          </a:p>
        </p:txBody>
      </p:sp>
      <p:sp>
        <p:nvSpPr>
          <p:cNvPr id="136" name="Google Shape;136;p20"/>
          <p:cNvSpPr txBox="1"/>
          <p:nvPr/>
        </p:nvSpPr>
        <p:spPr>
          <a:xfrm>
            <a:off x="1028650" y="1424550"/>
            <a:ext cx="1507500" cy="36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Hadoop Common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2711475" y="1424550"/>
            <a:ext cx="1802700" cy="36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(HDFS)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4736700" y="1424550"/>
            <a:ext cx="1991700" cy="36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Hadoop Yarn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6950925" y="1424550"/>
            <a:ext cx="2092500" cy="36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Hadoop Mapreduce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1028650" y="1793850"/>
            <a:ext cx="1507500" cy="147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200"/>
              <a:buFont typeface="Lato"/>
              <a:buChar char="●"/>
            </a:pPr>
            <a:r>
              <a:rPr lang="en" sz="1200">
                <a:solidFill>
                  <a:srgbClr val="4D4D4D"/>
                </a:solidFill>
                <a:latin typeface="Lato"/>
                <a:ea typeface="Lato"/>
                <a:cs typeface="Lato"/>
                <a:sym typeface="Lato"/>
              </a:rPr>
              <a:t>contains libraries and utilities needed by other Hadoop modules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2711475" y="1793850"/>
            <a:ext cx="1802700" cy="2216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200"/>
              <a:buChar char="●"/>
            </a:pPr>
            <a:r>
              <a:rPr lang="en" sz="1200">
                <a:solidFill>
                  <a:srgbClr val="4D4D4D"/>
                </a:solidFill>
              </a:rPr>
              <a:t>Hadoop Distributed File System</a:t>
            </a:r>
            <a:endParaRPr sz="1200">
              <a:solidFill>
                <a:srgbClr val="4D4D4D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200"/>
              <a:buChar char="●"/>
            </a:pPr>
            <a:r>
              <a:rPr lang="en" sz="1200">
                <a:solidFill>
                  <a:srgbClr val="4D4D4D"/>
                </a:solidFill>
              </a:rPr>
              <a:t>Handles and stores large datasets across </a:t>
            </a:r>
            <a:endParaRPr sz="1200">
              <a:solidFill>
                <a:srgbClr val="4D4D4D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200"/>
              <a:buChar char="●"/>
            </a:pPr>
            <a:r>
              <a:rPr lang="en" sz="1200">
                <a:solidFill>
                  <a:srgbClr val="4D4D4D"/>
                </a:solidFill>
              </a:rPr>
              <a:t>Scales a single Hadoop cluster into as many as thousands of clustersa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20"/>
          <p:cNvSpPr txBox="1"/>
          <p:nvPr/>
        </p:nvSpPr>
        <p:spPr>
          <a:xfrm>
            <a:off x="4734025" y="1793850"/>
            <a:ext cx="1991700" cy="2216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200"/>
              <a:buChar char="●"/>
            </a:pPr>
            <a:r>
              <a:rPr lang="en" sz="1200">
                <a:solidFill>
                  <a:srgbClr val="4D4D4D"/>
                </a:solidFill>
              </a:rPr>
              <a:t>Yet </a:t>
            </a:r>
            <a:r>
              <a:rPr lang="en" sz="1200">
                <a:solidFill>
                  <a:srgbClr val="4D4D4D"/>
                </a:solidFill>
              </a:rPr>
              <a:t>another</a:t>
            </a:r>
            <a:r>
              <a:rPr lang="en" sz="1200">
                <a:solidFill>
                  <a:srgbClr val="4D4D4D"/>
                </a:solidFill>
              </a:rPr>
              <a:t> resource negotiator (YARN)</a:t>
            </a:r>
            <a:endParaRPr sz="1200">
              <a:solidFill>
                <a:srgbClr val="4D4D4D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200"/>
              <a:buChar char="●"/>
            </a:pPr>
            <a:r>
              <a:rPr lang="en" sz="1200">
                <a:solidFill>
                  <a:srgbClr val="4D4D4D"/>
                </a:solidFill>
              </a:rPr>
              <a:t>A resource-management system</a:t>
            </a:r>
            <a:endParaRPr sz="1200">
              <a:solidFill>
                <a:srgbClr val="4D4D4D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200"/>
              <a:buChar char="●"/>
            </a:pPr>
            <a:r>
              <a:rPr lang="en" sz="1200">
                <a:solidFill>
                  <a:srgbClr val="4D4D4D"/>
                </a:solidFill>
              </a:rPr>
              <a:t> manages compute resources in clusters</a:t>
            </a:r>
            <a:endParaRPr sz="1200">
              <a:solidFill>
                <a:srgbClr val="4D4D4D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200"/>
              <a:buChar char="●"/>
            </a:pPr>
            <a:r>
              <a:rPr lang="en" sz="1200">
                <a:solidFill>
                  <a:srgbClr val="4D4D4D"/>
                </a:solidFill>
              </a:rPr>
              <a:t>schedules of users’ applications.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20"/>
          <p:cNvSpPr txBox="1"/>
          <p:nvPr/>
        </p:nvSpPr>
        <p:spPr>
          <a:xfrm>
            <a:off x="6950925" y="1793850"/>
            <a:ext cx="2092500" cy="203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200"/>
              <a:buChar char="●"/>
            </a:pPr>
            <a:r>
              <a:rPr lang="en" sz="1200">
                <a:solidFill>
                  <a:srgbClr val="4D4D4D"/>
                </a:solidFill>
              </a:rPr>
              <a:t>Hadoop’s processing unit</a:t>
            </a:r>
            <a:endParaRPr sz="1200">
              <a:solidFill>
                <a:srgbClr val="4D4D4D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200"/>
              <a:buChar char="●"/>
            </a:pPr>
            <a:r>
              <a:rPr lang="en" sz="1200">
                <a:solidFill>
                  <a:srgbClr val="4D4D4D"/>
                </a:solidFill>
              </a:rPr>
              <a:t>The first approach to interact with data in HDFS</a:t>
            </a:r>
            <a:endParaRPr sz="1200">
              <a:solidFill>
                <a:srgbClr val="4D4D4D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200"/>
              <a:buChar char="●"/>
            </a:pPr>
            <a:r>
              <a:rPr lang="en" sz="1200">
                <a:solidFill>
                  <a:srgbClr val="4D4D4D"/>
                </a:solidFill>
              </a:rPr>
              <a:t>Now many other approaches a exist</a:t>
            </a:r>
            <a:endParaRPr sz="1200">
              <a:solidFill>
                <a:srgbClr val="4D4D4D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200"/>
              <a:buChar char="●"/>
            </a:pPr>
            <a:r>
              <a:rPr lang="en" sz="1200">
                <a:solidFill>
                  <a:srgbClr val="4D4D4D"/>
                </a:solidFill>
              </a:rPr>
              <a:t>programming model for large scale data processing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of Hadoop</a:t>
            </a:r>
            <a:endParaRPr/>
          </a:p>
        </p:txBody>
      </p:sp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Processing transactions (random access)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processes/work cannot be parallelized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there are huge </a:t>
            </a:r>
            <a:r>
              <a:rPr lang="en"/>
              <a:t>dependencies</a:t>
            </a:r>
            <a:r>
              <a:rPr lang="en"/>
              <a:t> in the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Low latency data access (since Hadoop relies on </a:t>
            </a:r>
            <a:r>
              <a:rPr lang="en"/>
              <a:t>network</a:t>
            </a:r>
            <a:r>
              <a:rPr lang="en"/>
              <a:t> </a:t>
            </a:r>
            <a:r>
              <a:rPr lang="en"/>
              <a:t>connectivity across workers)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Processing many small files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Intensive calculations on small datasets</a:t>
            </a:r>
            <a:endParaRPr/>
          </a:p>
        </p:txBody>
      </p:sp>
      <p:sp>
        <p:nvSpPr>
          <p:cNvPr id="150" name="Google Shape;150;p21"/>
          <p:cNvSpPr txBox="1"/>
          <p:nvPr/>
        </p:nvSpPr>
        <p:spPr>
          <a:xfrm>
            <a:off x="587150" y="4197975"/>
            <a:ext cx="803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Hadoop Ecosystem solved some of these problems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